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6" r:id="rId3"/>
    <p:sldId id="257" r:id="rId4"/>
    <p:sldId id="311" r:id="rId5"/>
    <p:sldId id="312" r:id="rId6"/>
    <p:sldId id="258" r:id="rId7"/>
    <p:sldId id="260" r:id="rId8"/>
    <p:sldId id="287" r:id="rId9"/>
    <p:sldId id="288" r:id="rId10"/>
    <p:sldId id="259" r:id="rId11"/>
    <p:sldId id="289" r:id="rId12"/>
    <p:sldId id="290" r:id="rId13"/>
    <p:sldId id="291" r:id="rId14"/>
    <p:sldId id="292" r:id="rId15"/>
    <p:sldId id="293" r:id="rId16"/>
    <p:sldId id="294" r:id="rId17"/>
    <p:sldId id="295" r:id="rId18"/>
    <p:sldId id="296" r:id="rId19"/>
    <p:sldId id="297" r:id="rId20"/>
    <p:sldId id="298" r:id="rId21"/>
    <p:sldId id="29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6" d="100"/>
          <a:sy n="66" d="100"/>
        </p:scale>
        <p:origin x="-232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3A881E87-7FDB-9341-9038-1A8C4C660A78}" type="datetimeFigureOut">
              <a:rPr lang="en-US" smtClean="0"/>
              <a:t>4/7/14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620648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A881E87-7FDB-9341-9038-1A8C4C660A78}" type="datetimeFigureOut">
              <a:rPr lang="en-US" smtClean="0"/>
              <a:t>4/7/14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148682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A881E87-7FDB-9341-9038-1A8C4C660A78}" type="datetimeFigureOut">
              <a:rPr lang="en-US" smtClean="0"/>
              <a:t>4/7/14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451838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A881E87-7FDB-9341-9038-1A8C4C660A78}" type="datetimeFigureOut">
              <a:rPr lang="en-US" smtClean="0"/>
              <a:t>4/7/14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894400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3A881E87-7FDB-9341-9038-1A8C4C660A78}" type="datetimeFigureOut">
              <a:rPr lang="en-US" smtClean="0"/>
              <a:t>4/7/14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1736492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A881E87-7FDB-9341-9038-1A8C4C660A78}" type="datetimeFigureOut">
              <a:rPr lang="en-US" smtClean="0"/>
              <a:t>4/7/14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241195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3A881E87-7FDB-9341-9038-1A8C4C660A78}" type="datetimeFigureOut">
              <a:rPr lang="en-US" smtClean="0"/>
              <a:t>4/7/14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47511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A881E87-7FDB-9341-9038-1A8C4C660A78}" type="datetimeFigureOut">
              <a:rPr lang="en-US" smtClean="0"/>
              <a:t>4/7/14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2982858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881E87-7FDB-9341-9038-1A8C4C660A78}" type="datetimeFigureOut">
              <a:rPr lang="en-US" smtClean="0"/>
              <a:t>4/7/14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3353298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A881E87-7FDB-9341-9038-1A8C4C660A78}" type="datetimeFigureOut">
              <a:rPr lang="en-US" smtClean="0"/>
              <a:t>4/7/14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2519209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A881E87-7FDB-9341-9038-1A8C4C660A78}" type="datetimeFigureOut">
              <a:rPr lang="en-US" smtClean="0"/>
              <a:t>4/7/14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B4CF0-34C5-B241-A143-1C9B7708BAC8}" type="slidenum">
              <a:rPr lang="en-US" smtClean="0"/>
              <a:t>‹#›</a:t>
            </a:fld>
            <a:endParaRPr lang="en-US"/>
          </a:p>
        </p:txBody>
      </p:sp>
    </p:spTree>
    <p:extLst>
      <p:ext uri="{BB962C8B-B14F-4D97-AF65-F5344CB8AC3E}">
        <p14:creationId xmlns:p14="http://schemas.microsoft.com/office/powerpoint/2010/main" val="4882569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881E87-7FDB-9341-9038-1A8C4C660A78}" type="datetimeFigureOut">
              <a:rPr lang="en-US" smtClean="0"/>
              <a:t>4/7/14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AB4CF0-34C5-B241-A143-1C9B7708BAC8}" type="slidenum">
              <a:rPr lang="en-US" smtClean="0"/>
              <a:t>‹#›</a:t>
            </a:fld>
            <a:endParaRPr lang="en-US"/>
          </a:p>
        </p:txBody>
      </p:sp>
    </p:spTree>
    <p:extLst>
      <p:ext uri="{BB962C8B-B14F-4D97-AF65-F5344CB8AC3E}">
        <p14:creationId xmlns:p14="http://schemas.microsoft.com/office/powerpoint/2010/main" val="1636984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Turkish Civil Code</a:t>
            </a:r>
            <a:endParaRPr lang="en-US" dirty="0"/>
          </a:p>
        </p:txBody>
      </p:sp>
      <p:sp>
        <p:nvSpPr>
          <p:cNvPr id="3" name="Subtitle 2"/>
          <p:cNvSpPr>
            <a:spLocks noGrp="1"/>
          </p:cNvSpPr>
          <p:nvPr>
            <p:ph type="subTitle" idx="1"/>
          </p:nvPr>
        </p:nvSpPr>
        <p:spPr/>
        <p:txBody>
          <a:bodyPr/>
          <a:lstStyle/>
          <a:p>
            <a:r>
              <a:rPr lang="en-US" dirty="0" smtClean="0"/>
              <a:t>Samim </a:t>
            </a:r>
            <a:r>
              <a:rPr lang="en-US" dirty="0" err="1" smtClean="0"/>
              <a:t>Unan</a:t>
            </a:r>
            <a:endParaRPr lang="en-US" dirty="0"/>
          </a:p>
        </p:txBody>
      </p:sp>
    </p:spTree>
    <p:extLst>
      <p:ext uri="{BB962C8B-B14F-4D97-AF65-F5344CB8AC3E}">
        <p14:creationId xmlns:p14="http://schemas.microsoft.com/office/powerpoint/2010/main" val="2697819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new? Moral persons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legal entities (moral persons): New rules about associations (in order to be in line with the developments in that area).</a:t>
            </a:r>
          </a:p>
          <a:p>
            <a:r>
              <a:rPr lang="en-US" dirty="0" smtClean="0"/>
              <a:t>1982 when the Turkish army intervened, one of the invoices was sent to associations which were believed to have encouraged the clashes and fights between the two main camps of that period (left/socialists + communists and right/mainly conservative nationalists)</a:t>
            </a:r>
          </a:p>
          <a:p>
            <a:r>
              <a:rPr lang="en-US" dirty="0" smtClean="0"/>
              <a:t>Other invoices were sent to political parties, labor organizations (shut down) and universities.    </a:t>
            </a:r>
            <a:endParaRPr lang="en-US" dirty="0"/>
          </a:p>
        </p:txBody>
      </p:sp>
    </p:spTree>
    <p:extLst>
      <p:ext uri="{BB962C8B-B14F-4D97-AF65-F5344CB8AC3E}">
        <p14:creationId xmlns:p14="http://schemas.microsoft.com/office/powerpoint/2010/main" val="3170531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new?- Moral Persons</a:t>
            </a:r>
            <a:endParaRPr lang="en-US" dirty="0"/>
          </a:p>
        </p:txBody>
      </p:sp>
      <p:sp>
        <p:nvSpPr>
          <p:cNvPr id="3" name="Content Placeholder 2"/>
          <p:cNvSpPr>
            <a:spLocks noGrp="1"/>
          </p:cNvSpPr>
          <p:nvPr>
            <p:ph idx="1"/>
          </p:nvPr>
        </p:nvSpPr>
        <p:spPr/>
        <p:txBody>
          <a:bodyPr/>
          <a:lstStyle/>
          <a:p>
            <a:r>
              <a:rPr lang="en-US" dirty="0" smtClean="0"/>
              <a:t>A special law about associations was enacted right after the 1982 military coup.</a:t>
            </a:r>
          </a:p>
          <a:p>
            <a:r>
              <a:rPr lang="en-US" dirty="0" smtClean="0"/>
              <a:t>This law provided a heavy state control over the associations.</a:t>
            </a:r>
          </a:p>
          <a:p>
            <a:r>
              <a:rPr lang="en-US" dirty="0" smtClean="0"/>
              <a:t>The strict and reactionary solutions were gradually abandoned. </a:t>
            </a:r>
          </a:p>
        </p:txBody>
      </p:sp>
    </p:spTree>
    <p:extLst>
      <p:ext uri="{BB962C8B-B14F-4D97-AF65-F5344CB8AC3E}">
        <p14:creationId xmlns:p14="http://schemas.microsoft.com/office/powerpoint/2010/main" val="2216795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new? Family Law- Marriage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main concern was the “equality” between wife and husband.</a:t>
            </a:r>
          </a:p>
          <a:p>
            <a:r>
              <a:rPr lang="en-US" dirty="0" smtClean="0"/>
              <a:t> The age for marriage is now the same for women and men (at least 17 years old = in the course of the 18</a:t>
            </a:r>
            <a:r>
              <a:rPr lang="en-US" baseline="30000" dirty="0" smtClean="0"/>
              <a:t>th</a:t>
            </a:r>
            <a:r>
              <a:rPr lang="en-US" dirty="0" smtClean="0"/>
              <a:t> year).</a:t>
            </a:r>
          </a:p>
          <a:p>
            <a:r>
              <a:rPr lang="en-US" dirty="0" smtClean="0"/>
              <a:t>Mental illness is not anymore an absolute obstacle to marriage. If an official report determines that the mental illness should not have a preventive effect, the marriage will then be possible. </a:t>
            </a:r>
            <a:endParaRPr lang="en-US" dirty="0"/>
          </a:p>
        </p:txBody>
      </p:sp>
    </p:spTree>
    <p:extLst>
      <p:ext uri="{BB962C8B-B14F-4D97-AF65-F5344CB8AC3E}">
        <p14:creationId xmlns:p14="http://schemas.microsoft.com/office/powerpoint/2010/main" val="3189656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new? Family Law- Marriage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marriage ceremony must take place at the official marriage house before the mayor or his representative with the presence of two adults having the capacity of discernment.</a:t>
            </a:r>
          </a:p>
          <a:p>
            <a:r>
              <a:rPr lang="en-US" dirty="0" smtClean="0"/>
              <a:t>The mayor must ask the woman and the man separately whether he/she desires the marriage. The marriage is legally completed when both the man and the woman expressed their consent. </a:t>
            </a:r>
          </a:p>
          <a:p>
            <a:r>
              <a:rPr lang="en-US" dirty="0" smtClean="0"/>
              <a:t>The mayor declares thereafter that the marriage is duly accomplished (declaratory closing).  </a:t>
            </a:r>
          </a:p>
          <a:p>
            <a:r>
              <a:rPr lang="en-US" dirty="0" smtClean="0"/>
              <a:t>The accomplishment of a religious marital ceremony would not give rise to a valid marriage.  </a:t>
            </a:r>
            <a:endParaRPr lang="en-US" dirty="0"/>
          </a:p>
        </p:txBody>
      </p:sp>
    </p:spTree>
    <p:extLst>
      <p:ext uri="{BB962C8B-B14F-4D97-AF65-F5344CB8AC3E}">
        <p14:creationId xmlns:p14="http://schemas.microsoft.com/office/powerpoint/2010/main" val="429755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new?- Family law- Divorce</a:t>
            </a:r>
            <a:endParaRPr lang="en-US" dirty="0"/>
          </a:p>
        </p:txBody>
      </p:sp>
      <p:sp>
        <p:nvSpPr>
          <p:cNvPr id="3" name="Content Placeholder 2"/>
          <p:cNvSpPr>
            <a:spLocks noGrp="1"/>
          </p:cNvSpPr>
          <p:nvPr>
            <p:ph idx="1"/>
          </p:nvPr>
        </p:nvSpPr>
        <p:spPr/>
        <p:txBody>
          <a:bodyPr>
            <a:normAutofit lnSpcReduction="10000"/>
          </a:bodyPr>
          <a:lstStyle/>
          <a:p>
            <a:r>
              <a:rPr lang="en-US" dirty="0" smtClean="0"/>
              <a:t>Although the view was expressed during the drafting of the new CC that a single cause for divorce (namely the collapse of the union) would be sufficient, the ancient system was finally maintained. </a:t>
            </a:r>
          </a:p>
          <a:p>
            <a:r>
              <a:rPr lang="en-US" dirty="0" smtClean="0"/>
              <a:t>Debate especially about the “adultery” (whether this should be kept as a separate cause of divorce).  </a:t>
            </a:r>
          </a:p>
          <a:p>
            <a:r>
              <a:rPr lang="en-US" dirty="0" smtClean="0"/>
              <a:t>  </a:t>
            </a:r>
            <a:endParaRPr lang="en-US" dirty="0"/>
          </a:p>
        </p:txBody>
      </p:sp>
    </p:spTree>
    <p:extLst>
      <p:ext uri="{BB962C8B-B14F-4D97-AF65-F5344CB8AC3E}">
        <p14:creationId xmlns:p14="http://schemas.microsoft.com/office/powerpoint/2010/main" val="4257032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new?- Family law- Divorce</a:t>
            </a:r>
            <a:endParaRPr lang="en-US" dirty="0"/>
          </a:p>
        </p:txBody>
      </p:sp>
      <p:sp>
        <p:nvSpPr>
          <p:cNvPr id="3" name="Content Placeholder 2"/>
          <p:cNvSpPr>
            <a:spLocks noGrp="1"/>
          </p:cNvSpPr>
          <p:nvPr>
            <p:ph idx="1"/>
          </p:nvPr>
        </p:nvSpPr>
        <p:spPr/>
        <p:txBody>
          <a:bodyPr/>
          <a:lstStyle/>
          <a:p>
            <a:r>
              <a:rPr lang="en-US" dirty="0" smtClean="0"/>
              <a:t>If during the legal proceedings for divorce the claimant dies, his/her heirs may pursue the divorce request.</a:t>
            </a:r>
          </a:p>
          <a:p>
            <a:r>
              <a:rPr lang="en-US" dirty="0" smtClean="0"/>
              <a:t>The defendant party shall be deprived of the right of successions if the court determines that he/she is at fault (upon the death, the proceedings would be converted to obtain a declaratory judgment about the fault). </a:t>
            </a:r>
            <a:endParaRPr lang="en-US" dirty="0"/>
          </a:p>
        </p:txBody>
      </p:sp>
    </p:spTree>
    <p:extLst>
      <p:ext uri="{BB962C8B-B14F-4D97-AF65-F5344CB8AC3E}">
        <p14:creationId xmlns:p14="http://schemas.microsoft.com/office/powerpoint/2010/main" val="955256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new? Family Law- General Provisions concerning the marriage</a:t>
            </a:r>
            <a:endParaRPr lang="en-US" dirty="0"/>
          </a:p>
        </p:txBody>
      </p:sp>
      <p:sp>
        <p:nvSpPr>
          <p:cNvPr id="3" name="Content Placeholder 2"/>
          <p:cNvSpPr>
            <a:spLocks noGrp="1"/>
          </p:cNvSpPr>
          <p:nvPr>
            <p:ph idx="1"/>
          </p:nvPr>
        </p:nvSpPr>
        <p:spPr/>
        <p:txBody>
          <a:bodyPr>
            <a:normAutofit lnSpcReduction="10000"/>
          </a:bodyPr>
          <a:lstStyle/>
          <a:p>
            <a:r>
              <a:rPr lang="en-US" dirty="0" smtClean="0"/>
              <a:t>The new provisions are aimed at ensuring the equality of man and woman</a:t>
            </a:r>
          </a:p>
          <a:p>
            <a:r>
              <a:rPr lang="en-US" dirty="0" smtClean="0"/>
              <a:t>Choice of the familial residence shifted from the husband’s choice to a common choice.</a:t>
            </a:r>
          </a:p>
          <a:p>
            <a:r>
              <a:rPr lang="en-US" dirty="0" smtClean="0"/>
              <a:t>The administration of the marriage with common decision.</a:t>
            </a:r>
          </a:p>
          <a:p>
            <a:r>
              <a:rPr lang="en-US" dirty="0" smtClean="0"/>
              <a:t>Equal sharing of the common expenses (however each will participate to the extent of his/her economic situation).  </a:t>
            </a:r>
            <a:endParaRPr lang="en-US" dirty="0"/>
          </a:p>
        </p:txBody>
      </p:sp>
    </p:spTree>
    <p:extLst>
      <p:ext uri="{BB962C8B-B14F-4D97-AF65-F5344CB8AC3E}">
        <p14:creationId xmlns:p14="http://schemas.microsoft.com/office/powerpoint/2010/main" val="3998042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new? Family Law- General Provisions concerning the marriage</a:t>
            </a:r>
          </a:p>
        </p:txBody>
      </p:sp>
      <p:sp>
        <p:nvSpPr>
          <p:cNvPr id="3" name="Content Placeholder 2"/>
          <p:cNvSpPr>
            <a:spLocks noGrp="1"/>
          </p:cNvSpPr>
          <p:nvPr>
            <p:ph idx="1"/>
          </p:nvPr>
        </p:nvSpPr>
        <p:spPr/>
        <p:txBody>
          <a:bodyPr/>
          <a:lstStyle/>
          <a:p>
            <a:r>
              <a:rPr lang="en-US" dirty="0" smtClean="0"/>
              <a:t>The woman is entitled to keep also her family name before the marriage (solution adopted a few years before the CC is maintained).</a:t>
            </a:r>
          </a:p>
          <a:p>
            <a:r>
              <a:rPr lang="en-US" dirty="0" smtClean="0"/>
              <a:t>Man and woman can equally represent the marriage union. </a:t>
            </a:r>
          </a:p>
          <a:p>
            <a:r>
              <a:rPr lang="en-US" dirty="0" smtClean="0"/>
              <a:t>Woman entirely free in the choice of her professional activity</a:t>
            </a:r>
          </a:p>
          <a:p>
            <a:endParaRPr lang="en-US" dirty="0"/>
          </a:p>
        </p:txBody>
      </p:sp>
    </p:spTree>
    <p:extLst>
      <p:ext uri="{BB962C8B-B14F-4D97-AF65-F5344CB8AC3E}">
        <p14:creationId xmlns:p14="http://schemas.microsoft.com/office/powerpoint/2010/main" val="306257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new? Family Law- General Provisions concerning the marriage</a:t>
            </a:r>
          </a:p>
        </p:txBody>
      </p:sp>
      <p:sp>
        <p:nvSpPr>
          <p:cNvPr id="3" name="Content Placeholder 2"/>
          <p:cNvSpPr>
            <a:spLocks noGrp="1"/>
          </p:cNvSpPr>
          <p:nvPr>
            <p:ph idx="1"/>
          </p:nvPr>
        </p:nvSpPr>
        <p:spPr/>
        <p:txBody>
          <a:bodyPr>
            <a:normAutofit fontScale="85000" lnSpcReduction="10000"/>
          </a:bodyPr>
          <a:lstStyle/>
          <a:p>
            <a:endParaRPr lang="en-US" dirty="0" smtClean="0"/>
          </a:p>
          <a:p>
            <a:r>
              <a:rPr lang="en-US" dirty="0" smtClean="0"/>
              <a:t>Legal transactions in respect of the familial residence (termination of the hire contract, transfer of the property; to give a charge) the consent of the other must be obtained. </a:t>
            </a:r>
          </a:p>
          <a:p>
            <a:r>
              <a:rPr lang="en-US" dirty="0" smtClean="0"/>
              <a:t>The man/woman who is not the owner of the familial residence is entitled to request that the relevant annotations be  made to the registry of real estate. </a:t>
            </a:r>
          </a:p>
          <a:p>
            <a:r>
              <a:rPr lang="en-US" dirty="0" smtClean="0"/>
              <a:t>If the familial residence is hired by one the spouses, the other spouse may by unilateral declaration become a party to the hire contract.  </a:t>
            </a:r>
            <a:endParaRPr lang="en-US" dirty="0"/>
          </a:p>
        </p:txBody>
      </p:sp>
    </p:spTree>
    <p:extLst>
      <p:ext uri="{BB962C8B-B14F-4D97-AF65-F5344CB8AC3E}">
        <p14:creationId xmlns:p14="http://schemas.microsoft.com/office/powerpoint/2010/main" val="1000321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new? Family Law</a:t>
            </a:r>
            <a:r>
              <a:rPr lang="en-US" dirty="0" smtClean="0"/>
              <a:t>- Marital property regime</a:t>
            </a:r>
            <a:endParaRPr lang="en-US" dirty="0"/>
          </a:p>
        </p:txBody>
      </p:sp>
      <p:sp>
        <p:nvSpPr>
          <p:cNvPr id="3" name="Content Placeholder 2"/>
          <p:cNvSpPr>
            <a:spLocks noGrp="1"/>
          </p:cNvSpPr>
          <p:nvPr>
            <p:ph idx="1"/>
          </p:nvPr>
        </p:nvSpPr>
        <p:spPr/>
        <p:txBody>
          <a:bodyPr/>
          <a:lstStyle/>
          <a:p>
            <a:r>
              <a:rPr lang="en-US" dirty="0" smtClean="0"/>
              <a:t>The legal marital property regime is the participation to the acquired property (</a:t>
            </a:r>
            <a:r>
              <a:rPr lang="en-US" dirty="0" err="1" smtClean="0"/>
              <a:t>Errungenschaftsbeteiligung</a:t>
            </a:r>
            <a:r>
              <a:rPr lang="en-US" dirty="0" smtClean="0"/>
              <a:t>)</a:t>
            </a:r>
          </a:p>
          <a:p>
            <a:r>
              <a:rPr lang="en-US" dirty="0" smtClean="0"/>
              <a:t>This new regime replaced the “separation of property” that was the legal regime.</a:t>
            </a:r>
            <a:endParaRPr lang="en-US" dirty="0"/>
          </a:p>
        </p:txBody>
      </p:sp>
    </p:spTree>
    <p:extLst>
      <p:ext uri="{BB962C8B-B14F-4D97-AF65-F5344CB8AC3E}">
        <p14:creationId xmlns:p14="http://schemas.microsoft.com/office/powerpoint/2010/main" val="142348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1926</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Turkish Civil Code was taken from Switzerland in 1926.</a:t>
            </a:r>
          </a:p>
          <a:p>
            <a:r>
              <a:rPr lang="en-US" dirty="0" smtClean="0"/>
              <a:t>Why the Swiss Code?</a:t>
            </a:r>
          </a:p>
          <a:p>
            <a:r>
              <a:rPr lang="en-US" dirty="0" smtClean="0"/>
              <a:t>Switzerland was one of the countries with which Turkey (Ottoman Empire) was never in war….. </a:t>
            </a:r>
          </a:p>
          <a:p>
            <a:r>
              <a:rPr lang="en-US" dirty="0" smtClean="0"/>
              <a:t>The Swiss Code was simple (compared to BGB and Code Napoléon (French Civil Code)</a:t>
            </a:r>
          </a:p>
          <a:p>
            <a:r>
              <a:rPr lang="en-US" dirty="0" smtClean="0"/>
              <a:t>It was thought that Turkish people would understand and apply the Swiss Civil Code easily and better than another foreign Code</a:t>
            </a:r>
            <a:endParaRPr lang="en-US" dirty="0"/>
          </a:p>
        </p:txBody>
      </p:sp>
    </p:spTree>
    <p:extLst>
      <p:ext uri="{BB962C8B-B14F-4D97-AF65-F5344CB8AC3E}">
        <p14:creationId xmlns:p14="http://schemas.microsoft.com/office/powerpoint/2010/main" val="1544365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Successions </a:t>
            </a:r>
            <a:endParaRPr lang="en-US" dirty="0"/>
          </a:p>
        </p:txBody>
      </p:sp>
      <p:sp>
        <p:nvSpPr>
          <p:cNvPr id="3" name="Content Placeholder 2"/>
          <p:cNvSpPr>
            <a:spLocks noGrp="1"/>
          </p:cNvSpPr>
          <p:nvPr>
            <p:ph idx="1"/>
          </p:nvPr>
        </p:nvSpPr>
        <p:spPr/>
        <p:txBody>
          <a:bodyPr/>
          <a:lstStyle/>
          <a:p>
            <a:r>
              <a:rPr lang="en-US" dirty="0" smtClean="0"/>
              <a:t>Generally in line with the </a:t>
            </a:r>
            <a:r>
              <a:rPr lang="en-US" dirty="0" err="1" smtClean="0"/>
              <a:t>SchwZG</a:t>
            </a:r>
            <a:r>
              <a:rPr lang="en-US" dirty="0" smtClean="0"/>
              <a:t>.</a:t>
            </a:r>
          </a:p>
          <a:p>
            <a:endParaRPr lang="en-US" dirty="0"/>
          </a:p>
        </p:txBody>
      </p:sp>
    </p:spTree>
    <p:extLst>
      <p:ext uri="{BB962C8B-B14F-4D97-AF65-F5344CB8AC3E}">
        <p14:creationId xmlns:p14="http://schemas.microsoft.com/office/powerpoint/2010/main" val="3313225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law</a:t>
            </a:r>
            <a:endParaRPr lang="en-US" dirty="0"/>
          </a:p>
        </p:txBody>
      </p:sp>
      <p:sp>
        <p:nvSpPr>
          <p:cNvPr id="3" name="Content Placeholder 2"/>
          <p:cNvSpPr>
            <a:spLocks noGrp="1"/>
          </p:cNvSpPr>
          <p:nvPr>
            <p:ph idx="1"/>
          </p:nvPr>
        </p:nvSpPr>
        <p:spPr/>
        <p:txBody>
          <a:bodyPr/>
          <a:lstStyle/>
          <a:p>
            <a:r>
              <a:rPr lang="en-US" dirty="0" smtClean="0"/>
              <a:t>The joint property is regulated taking into account the Swiss reform of 1965.  </a:t>
            </a:r>
          </a:p>
          <a:p>
            <a:endParaRPr lang="en-US" dirty="0"/>
          </a:p>
        </p:txBody>
      </p:sp>
    </p:spTree>
    <p:extLst>
      <p:ext uri="{BB962C8B-B14F-4D97-AF65-F5344CB8AC3E}">
        <p14:creationId xmlns:p14="http://schemas.microsoft.com/office/powerpoint/2010/main" val="125543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1926</a:t>
            </a:r>
            <a:endParaRPr lang="en-US" dirty="0"/>
          </a:p>
        </p:txBody>
      </p:sp>
      <p:sp>
        <p:nvSpPr>
          <p:cNvPr id="3" name="Content Placeholder 2"/>
          <p:cNvSpPr>
            <a:spLocks noGrp="1"/>
          </p:cNvSpPr>
          <p:nvPr>
            <p:ph idx="1"/>
          </p:nvPr>
        </p:nvSpPr>
        <p:spPr/>
        <p:txBody>
          <a:bodyPr/>
          <a:lstStyle/>
          <a:p>
            <a:r>
              <a:rPr lang="en-US" dirty="0" smtClean="0"/>
              <a:t>Besides the young Republic was in need of completing the law reforms as quickly as possible.</a:t>
            </a:r>
          </a:p>
          <a:p>
            <a:r>
              <a:rPr lang="en-US" dirty="0" smtClean="0"/>
              <a:t>To translate and put into force the BGB and the French Civil Code would take more time and would necessitate more efforts.  </a:t>
            </a:r>
            <a:endParaRPr lang="en-US" dirty="0"/>
          </a:p>
        </p:txBody>
      </p:sp>
    </p:spTree>
    <p:extLst>
      <p:ext uri="{BB962C8B-B14F-4D97-AF65-F5344CB8AC3E}">
        <p14:creationId xmlns:p14="http://schemas.microsoft.com/office/powerpoint/2010/main" val="2711796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1926</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Explanatory reasoning: </a:t>
            </a:r>
          </a:p>
          <a:p>
            <a:r>
              <a:rPr lang="en-US" dirty="0" smtClean="0"/>
              <a:t>Due to continuous </a:t>
            </a:r>
            <a:r>
              <a:rPr lang="en-US" dirty="0"/>
              <a:t>s</a:t>
            </a:r>
            <a:r>
              <a:rPr lang="en-US" dirty="0" smtClean="0"/>
              <a:t>ocial and economic relations a civilized part of the mankind has become a large family.   </a:t>
            </a:r>
          </a:p>
          <a:p>
            <a:r>
              <a:rPr lang="en-US" dirty="0" smtClean="0"/>
              <a:t>The idea that Swiss Civil Code would not satisfy the needs of the Turkish nation must be rejected. Switzerland contains people from German, French and Italian origin. A Code which is successfully applied in such a diversified society would also be suitable to Turkey.   </a:t>
            </a:r>
            <a:endParaRPr lang="en-US" dirty="0"/>
          </a:p>
        </p:txBody>
      </p:sp>
    </p:spTree>
    <p:extLst>
      <p:ext uri="{BB962C8B-B14F-4D97-AF65-F5344CB8AC3E}">
        <p14:creationId xmlns:p14="http://schemas.microsoft.com/office/powerpoint/2010/main" val="184863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1926</a:t>
            </a:r>
            <a:endParaRPr lang="en-US" dirty="0"/>
          </a:p>
        </p:txBody>
      </p:sp>
      <p:sp>
        <p:nvSpPr>
          <p:cNvPr id="3" name="Content Placeholder 2"/>
          <p:cNvSpPr>
            <a:spLocks noGrp="1"/>
          </p:cNvSpPr>
          <p:nvPr>
            <p:ph idx="1"/>
          </p:nvPr>
        </p:nvSpPr>
        <p:spPr/>
        <p:txBody>
          <a:bodyPr/>
          <a:lstStyle/>
          <a:p>
            <a:r>
              <a:rPr lang="en-US" dirty="0" smtClean="0"/>
              <a:t>Christian minorities in Turkey</a:t>
            </a:r>
            <a:r>
              <a:rPr lang="en-US" smtClean="0"/>
              <a:t>: Greeks, </a:t>
            </a:r>
            <a:r>
              <a:rPr lang="en-US" dirty="0" smtClean="0"/>
              <a:t>Armenians</a:t>
            </a:r>
          </a:p>
          <a:p>
            <a:r>
              <a:rPr lang="en-US" dirty="0" smtClean="0"/>
              <a:t>They thought also that the Swiss Civil Code would suffice to their needs. </a:t>
            </a:r>
          </a:p>
          <a:p>
            <a:r>
              <a:rPr lang="en-US" dirty="0" smtClean="0"/>
              <a:t>So the Swiss Code led Turkey to have a unified legal system. </a:t>
            </a:r>
            <a:endParaRPr lang="en-US" dirty="0"/>
          </a:p>
        </p:txBody>
      </p:sp>
    </p:spTree>
    <p:extLst>
      <p:ext uri="{BB962C8B-B14F-4D97-AF65-F5344CB8AC3E}">
        <p14:creationId xmlns:p14="http://schemas.microsoft.com/office/powerpoint/2010/main" val="762856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2002</a:t>
            </a:r>
            <a:endParaRPr lang="en-US" dirty="0"/>
          </a:p>
        </p:txBody>
      </p:sp>
      <p:sp>
        <p:nvSpPr>
          <p:cNvPr id="3" name="Content Placeholder 2"/>
          <p:cNvSpPr>
            <a:spLocks noGrp="1"/>
          </p:cNvSpPr>
          <p:nvPr>
            <p:ph idx="1"/>
          </p:nvPr>
        </p:nvSpPr>
        <p:spPr/>
        <p:txBody>
          <a:bodyPr/>
          <a:lstStyle/>
          <a:p>
            <a:r>
              <a:rPr lang="en-US" dirty="0" smtClean="0"/>
              <a:t>In 2002 the Turkish Civil Code was revised. </a:t>
            </a:r>
          </a:p>
          <a:p>
            <a:r>
              <a:rPr lang="en-US" dirty="0" smtClean="0"/>
              <a:t>Although a new Code was enacted, this is rather a revision and not a reform.</a:t>
            </a:r>
          </a:p>
          <a:p>
            <a:r>
              <a:rPr lang="en-US" dirty="0" smtClean="0"/>
              <a:t>The translation errors are corrected, the language was simplified and some </a:t>
            </a:r>
            <a:r>
              <a:rPr lang="en-US" dirty="0" smtClean="0"/>
              <a:t>new </a:t>
            </a:r>
            <a:r>
              <a:rPr lang="en-US" dirty="0" smtClean="0"/>
              <a:t>choices were made.   </a:t>
            </a:r>
            <a:endParaRPr lang="en-US" dirty="0"/>
          </a:p>
        </p:txBody>
      </p:sp>
    </p:spTree>
    <p:extLst>
      <p:ext uri="{BB962C8B-B14F-4D97-AF65-F5344CB8AC3E}">
        <p14:creationId xmlns:p14="http://schemas.microsoft.com/office/powerpoint/2010/main" val="2988986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new? Introductory rules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 the Introductory rules (</a:t>
            </a:r>
            <a:r>
              <a:rPr lang="en-US" dirty="0" err="1" smtClean="0"/>
              <a:t>Einleitung</a:t>
            </a:r>
            <a:r>
              <a:rPr lang="en-US" dirty="0" smtClean="0"/>
              <a:t>) some minor changes. </a:t>
            </a:r>
          </a:p>
          <a:p>
            <a:endParaRPr lang="en-US" dirty="0" smtClean="0"/>
          </a:p>
          <a:p>
            <a:r>
              <a:rPr lang="en-US" dirty="0" smtClean="0"/>
              <a:t>Art. 5 Turkish CC </a:t>
            </a:r>
          </a:p>
          <a:p>
            <a:r>
              <a:rPr lang="en-US" dirty="0" smtClean="0"/>
              <a:t>“General provisions of the Civil Code together with the General Provisions of the Code of Obligations shall apply mutatis mutandis to all private law relations”  </a:t>
            </a:r>
          </a:p>
          <a:p>
            <a:endParaRPr lang="en-US" dirty="0" smtClean="0"/>
          </a:p>
          <a:p>
            <a:r>
              <a:rPr lang="de-CH" dirty="0" err="1" smtClean="0"/>
              <a:t>SchZG</a:t>
            </a:r>
            <a:r>
              <a:rPr lang="de-CH" dirty="0" smtClean="0"/>
              <a:t> Art.7</a:t>
            </a:r>
          </a:p>
          <a:p>
            <a:r>
              <a:rPr lang="de-CH" dirty="0" smtClean="0"/>
              <a:t>Die allgemeinen Bestimmungen des Obligationenrechtes über die Entstehung, Erfüllung und Aufhebung der Verträge finden auch Anwendung auf andere zivilrechtliche Verhältnisse.</a:t>
            </a:r>
          </a:p>
          <a:p>
            <a:endParaRPr lang="en-US" dirty="0" smtClean="0"/>
          </a:p>
        </p:txBody>
      </p:sp>
    </p:spTree>
    <p:extLst>
      <p:ext uri="{BB962C8B-B14F-4D97-AF65-F5344CB8AC3E}">
        <p14:creationId xmlns:p14="http://schemas.microsoft.com/office/powerpoint/2010/main" val="1989600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new?- Persons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Art. 40 Turkish CC</a:t>
            </a:r>
          </a:p>
          <a:p>
            <a:r>
              <a:rPr lang="en-US" dirty="0" smtClean="0"/>
              <a:t>Any person may request from the Court that his/her gender (sex) be altered. The Court authorizes the alteration of the gender under the following conditions:</a:t>
            </a:r>
          </a:p>
          <a:p>
            <a:pPr lvl="1"/>
            <a:r>
              <a:rPr lang="en-US" dirty="0" smtClean="0"/>
              <a:t>The relevant person is at least 18 years old</a:t>
            </a:r>
          </a:p>
          <a:p>
            <a:pPr lvl="1"/>
            <a:r>
              <a:rPr lang="en-US" dirty="0"/>
              <a:t>I</a:t>
            </a:r>
            <a:r>
              <a:rPr lang="en-US" dirty="0" smtClean="0"/>
              <a:t>s not married</a:t>
            </a:r>
          </a:p>
          <a:p>
            <a:pPr lvl="1"/>
            <a:r>
              <a:rPr lang="en-US" dirty="0" smtClean="0"/>
              <a:t>Proves by a medical report from a hospital that</a:t>
            </a:r>
          </a:p>
          <a:p>
            <a:pPr lvl="2"/>
            <a:r>
              <a:rPr lang="en-US" dirty="0" smtClean="0"/>
              <a:t> he/she is of transsexual character</a:t>
            </a:r>
          </a:p>
          <a:p>
            <a:pPr lvl="2"/>
            <a:r>
              <a:rPr lang="en-US" dirty="0" smtClean="0"/>
              <a:t>The change of the sex is necessary for his/her mental health</a:t>
            </a:r>
          </a:p>
          <a:p>
            <a:pPr lvl="2"/>
            <a:r>
              <a:rPr lang="en-US" dirty="0" smtClean="0"/>
              <a:t>He/she is permanently disabled in his/her capability of fertility </a:t>
            </a:r>
          </a:p>
          <a:p>
            <a:pPr marL="914400" lvl="2" indent="0">
              <a:buNone/>
            </a:pPr>
            <a:endParaRPr lang="en-US" dirty="0" smtClean="0"/>
          </a:p>
        </p:txBody>
      </p:sp>
    </p:spTree>
    <p:extLst>
      <p:ext uri="{BB962C8B-B14F-4D97-AF65-F5344CB8AC3E}">
        <p14:creationId xmlns:p14="http://schemas.microsoft.com/office/powerpoint/2010/main" val="3780353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new?- Real persons</a:t>
            </a:r>
            <a:endParaRPr lang="en-US" dirty="0"/>
          </a:p>
        </p:txBody>
      </p:sp>
      <p:sp>
        <p:nvSpPr>
          <p:cNvPr id="3" name="Content Placeholder 2"/>
          <p:cNvSpPr>
            <a:spLocks noGrp="1"/>
          </p:cNvSpPr>
          <p:nvPr>
            <p:ph idx="1"/>
          </p:nvPr>
        </p:nvSpPr>
        <p:spPr/>
        <p:txBody>
          <a:bodyPr/>
          <a:lstStyle/>
          <a:p>
            <a:r>
              <a:rPr lang="en-US" dirty="0" smtClean="0"/>
              <a:t>Art 40 Turkish CC (continued)</a:t>
            </a:r>
          </a:p>
          <a:p>
            <a:r>
              <a:rPr lang="en-US" dirty="0" smtClean="0"/>
              <a:t>The personal status registry will be altered upon presentation of a medical report stating that the relevant person has passed the (successful?) surgical intervention aimed at changing the gender.  </a:t>
            </a:r>
            <a:endParaRPr lang="en-US" dirty="0"/>
          </a:p>
        </p:txBody>
      </p:sp>
    </p:spTree>
    <p:extLst>
      <p:ext uri="{BB962C8B-B14F-4D97-AF65-F5344CB8AC3E}">
        <p14:creationId xmlns:p14="http://schemas.microsoft.com/office/powerpoint/2010/main" val="3658797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4389</TotalTime>
  <Words>1249</Words>
  <Application>Microsoft Macintosh PowerPoint</Application>
  <PresentationFormat>On-screen Show (4:3)</PresentationFormat>
  <Paragraphs>88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Turkish Civil Code</vt:lpstr>
      <vt:lpstr>1926</vt:lpstr>
      <vt:lpstr>1926</vt:lpstr>
      <vt:lpstr>1926</vt:lpstr>
      <vt:lpstr>1926</vt:lpstr>
      <vt:lpstr>2002</vt:lpstr>
      <vt:lpstr>What is new? Introductory rules</vt:lpstr>
      <vt:lpstr>What is new?- Persons</vt:lpstr>
      <vt:lpstr>What is new?- Real persons</vt:lpstr>
      <vt:lpstr>What is new? Moral persons</vt:lpstr>
      <vt:lpstr>What is new?- Moral Persons</vt:lpstr>
      <vt:lpstr>What is new? Family Law- Marriage</vt:lpstr>
      <vt:lpstr>What is new? Family Law- Marriage</vt:lpstr>
      <vt:lpstr>What is new?- Family law- Divorce</vt:lpstr>
      <vt:lpstr>What is new?- Family law- Divorce</vt:lpstr>
      <vt:lpstr>What is new? Family Law- General Provisions concerning the marriage</vt:lpstr>
      <vt:lpstr>What is new? Family Law- General Provisions concerning the marriage</vt:lpstr>
      <vt:lpstr>What is new? Family Law- General Provisions concerning the marriage</vt:lpstr>
      <vt:lpstr>What is new? Family Law- Marital property regime</vt:lpstr>
      <vt:lpstr>Successions </vt:lpstr>
      <vt:lpstr>Property law</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samim</dc:creator>
  <cp:lastModifiedBy>samim</cp:lastModifiedBy>
  <cp:revision>31</cp:revision>
  <dcterms:created xsi:type="dcterms:W3CDTF">2014-03-10T19:31:25Z</dcterms:created>
  <dcterms:modified xsi:type="dcterms:W3CDTF">2014-04-07T13:35:24Z</dcterms:modified>
</cp:coreProperties>
</file>